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70" r:id="rId4"/>
    <p:sldId id="272" r:id="rId5"/>
    <p:sldId id="282" r:id="rId6"/>
    <p:sldId id="281" r:id="rId7"/>
    <p:sldId id="284" r:id="rId8"/>
    <p:sldId id="280" r:id="rId9"/>
    <p:sldId id="274" r:id="rId10"/>
    <p:sldId id="279" r:id="rId11"/>
    <p:sldId id="275" r:id="rId12"/>
    <p:sldId id="276" r:id="rId13"/>
    <p:sldId id="271" r:id="rId14"/>
    <p:sldId id="278" r:id="rId15"/>
    <p:sldId id="285" r:id="rId16"/>
    <p:sldId id="286" r:id="rId17"/>
    <p:sldId id="28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0D51B-F7A3-4F70-9B88-7C14114B87CF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ACAF0-C6A6-479B-9ADA-C4A7C5209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9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trends.com/cool-tech/leg-mounted-exoskeleton/" TargetMode="External"/><Relationship Id="rId7" Type="http://schemas.openxmlformats.org/officeDocument/2006/relationships/hyperlink" Target="https://drive.google.com/file/d/0B5Yp2M3LufwGWHFJNDZfTUZQSDQ/view" TargetMode="External"/><Relationship Id="rId2" Type="http://schemas.openxmlformats.org/officeDocument/2006/relationships/hyperlink" Target="http://ieeexplore.ieee.org/stamp/stamp.jsp?tp=&amp;arnumber=73938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sa.gov/offices/oct/home/feature_exoskeleton.html" TargetMode="External"/><Relationship Id="rId5" Type="http://schemas.openxmlformats.org/officeDocument/2006/relationships/hyperlink" Target="https://www.roboticsbusinessreview.com/health-medical/exoskeleton_startup_cyberdyne_surges_in_trading_debut/" TargetMode="External"/><Relationship Id="rId4" Type="http://schemas.openxmlformats.org/officeDocument/2006/relationships/hyperlink" Target="https://www.roboticsbusinessreview.com/health-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3361" y="887231"/>
            <a:ext cx="8791575" cy="1895158"/>
          </a:xfrm>
        </p:spPr>
        <p:txBody>
          <a:bodyPr/>
          <a:lstStyle/>
          <a:p>
            <a:r>
              <a:rPr lang="en-US" dirty="0"/>
              <a:t>Design and Fabrication of a Robotic Knee Exoskeleton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8675" y="2844393"/>
            <a:ext cx="8791575" cy="1655762"/>
          </a:xfrm>
        </p:spPr>
        <p:txBody>
          <a:bodyPr/>
          <a:lstStyle/>
          <a:p>
            <a:r>
              <a:rPr lang="en-US" dirty="0" smtClean="0"/>
              <a:t>By: Hannah Rentschler</a:t>
            </a:r>
          </a:p>
          <a:p>
            <a:r>
              <a:rPr lang="en-US" dirty="0"/>
              <a:t>m</a:t>
            </a:r>
            <a:r>
              <a:rPr lang="en-US" dirty="0" smtClean="0"/>
              <a:t>entor: Dr. Zachary Lerner</a:t>
            </a:r>
          </a:p>
          <a:p>
            <a:r>
              <a:rPr lang="en-US" dirty="0" smtClean="0"/>
              <a:t>Northern Arizona University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1737" y="4979026"/>
            <a:ext cx="1084832" cy="144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3628" y="5256209"/>
            <a:ext cx="1264468" cy="102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3982" y="5364440"/>
            <a:ext cx="2230696" cy="9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155" y="5364440"/>
            <a:ext cx="3403192" cy="87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8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1877" y="2091782"/>
            <a:ext cx="4063728" cy="2293352"/>
          </a:xfrm>
        </p:spPr>
        <p:txBody>
          <a:bodyPr>
            <a:normAutofit/>
          </a:bodyPr>
          <a:lstStyle/>
          <a:p>
            <a:r>
              <a:rPr lang="en-US" sz="2800" dirty="0"/>
              <a:t>Integrated potentiometer</a:t>
            </a:r>
          </a:p>
          <a:p>
            <a:r>
              <a:rPr lang="en-US" sz="2800" dirty="0"/>
              <a:t>Chain cover</a:t>
            </a:r>
          </a:p>
          <a:p>
            <a:r>
              <a:rPr lang="en-US" sz="2800" dirty="0"/>
              <a:t>Customizable o</a:t>
            </a:r>
            <a:r>
              <a:rPr lang="en-US" sz="2800" dirty="0" smtClean="0"/>
              <a:t>rthotics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1" r="6026" b="14202"/>
          <a:stretch/>
        </p:blipFill>
        <p:spPr>
          <a:xfrm rot="5400000">
            <a:off x="6734709" y="1700133"/>
            <a:ext cx="4175189" cy="25290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06441" y="1398971"/>
            <a:ext cx="145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Thigh Orthotic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7266359" y="1583637"/>
            <a:ext cx="1019225" cy="9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3"/>
          </p:cNvCxnSpPr>
          <p:nvPr/>
        </p:nvCxnSpPr>
        <p:spPr>
          <a:xfrm>
            <a:off x="7278273" y="3175112"/>
            <a:ext cx="1007311" cy="6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18355" y="2990446"/>
            <a:ext cx="145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Calf Orthotic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04801" y="2280458"/>
            <a:ext cx="165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Motor Assembly 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>
          <a:xfrm>
            <a:off x="7458367" y="2465124"/>
            <a:ext cx="1125796" cy="228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317547" y="2342190"/>
            <a:ext cx="165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Chain Cover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9461241" y="2515448"/>
            <a:ext cx="856306" cy="114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242745" y="3645485"/>
            <a:ext cx="145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Calf Upright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0216689" y="1503042"/>
            <a:ext cx="145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Thigh Upright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813320" y="4194406"/>
            <a:ext cx="145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Foot Plate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0398677" y="4534495"/>
            <a:ext cx="145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Force Sensor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732535" y="4410515"/>
            <a:ext cx="132289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8836813" y="1678421"/>
            <a:ext cx="1379876" cy="185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8686800" y="3836609"/>
            <a:ext cx="1555945" cy="5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822303" y="4719161"/>
            <a:ext cx="1555945" cy="5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lh3.googleusercontent.com/WyETjILpaob3oQXaZjtCYWF8yrEeToc20IEz_QzkSgQ2t5CLWPOuFg-T2ztE49F-i2xn_ElxLkUFgyeERwsTfX7tbocKcGlyvyXtyuTG_y12ZZHn394G3FZzm0losAXO-iBe56l3KXK0yog5mFtVbIOszJeqD_rGdtSMZimbroOVLCdjnkge3hVIG8jhv6725ouIFtTUVQg58eAOSCSuxunUmKXqIGQUWyRqcOxJ1ZPWWQZnIM8uqNqB9gXBU_WmlZxZOqmZ1SRkKF-FE0pdFaYzH_pOqOmkoCzb5h1yxD-CAe3w-bYQ3JzJxbZevW31fYnBV45AjBLzKSHzsrQSFdFEzqdss4ymDGMSojXCcZJcyFaDSUbjFqLwQn5xV1fW7KotWzq9f-3aC-jH-UnyDfS7KixCXnCUy4IilfdPwZrpxdWiivfccXPFGvd3a0qxKJaDyhVs7Xas2jxBjZZUF0j1Fe2wEzHooxXuuD6FQbuStj69uzXomOsKHv5Gp_4O677EWa4sZMpCbMu1bpq0khzUTX_bygzzvanB-YcusxR4BVqk7MdzL0-entCrdUSx7oItzKUhVOap43OAFVN4k1noq7PYsVmLCekkvnM=w1663-h936-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18" r="7296"/>
          <a:stretch/>
        </p:blipFill>
        <p:spPr bwMode="auto">
          <a:xfrm>
            <a:off x="2061851" y="4653098"/>
            <a:ext cx="2705877" cy="198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047250" y="5016592"/>
            <a:ext cx="145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Potentiometer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059141" y="5574266"/>
            <a:ext cx="145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Torque Sensor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186185" y="5326371"/>
            <a:ext cx="72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Motor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46" idx="3"/>
          </p:cNvCxnSpPr>
          <p:nvPr/>
        </p:nvCxnSpPr>
        <p:spPr>
          <a:xfrm>
            <a:off x="1916144" y="5511037"/>
            <a:ext cx="57512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4" idx="1"/>
          </p:cNvCxnSpPr>
          <p:nvPr/>
        </p:nvCxnSpPr>
        <p:spPr>
          <a:xfrm flipH="1">
            <a:off x="3580604" y="5201258"/>
            <a:ext cx="146664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1"/>
          </p:cNvCxnSpPr>
          <p:nvPr/>
        </p:nvCxnSpPr>
        <p:spPr>
          <a:xfrm flipH="1" flipV="1">
            <a:off x="4049486" y="5749419"/>
            <a:ext cx="1009655" cy="95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202015" y="4789591"/>
            <a:ext cx="72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Chain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1962054" y="5016592"/>
            <a:ext cx="104240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09" y="2246811"/>
            <a:ext cx="9661573" cy="40364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system will be used in future exoskeleton studies</a:t>
            </a:r>
          </a:p>
          <a:p>
            <a:pPr lvl="1"/>
            <a:r>
              <a:rPr lang="en-US" sz="2800" dirty="0" smtClean="0"/>
              <a:t>Biofeedback</a:t>
            </a:r>
          </a:p>
          <a:p>
            <a:pPr lvl="1"/>
            <a:r>
              <a:rPr lang="en-US" sz="2800" dirty="0" smtClean="0"/>
              <a:t>Adaptive control</a:t>
            </a:r>
          </a:p>
          <a:p>
            <a:pPr lvl="1"/>
            <a:r>
              <a:rPr lang="en-US" sz="2800" dirty="0" smtClean="0"/>
              <a:t>Long term use</a:t>
            </a:r>
            <a:endParaRPr lang="en-US" sz="2800" dirty="0"/>
          </a:p>
          <a:p>
            <a:r>
              <a:rPr lang="en-US" sz="2800" dirty="0" smtClean="0"/>
              <a:t>Will assist in exoskeleton development </a:t>
            </a:r>
          </a:p>
        </p:txBody>
      </p:sp>
    </p:spTree>
    <p:extLst>
      <p:ext uri="{BB962C8B-B14F-4D97-AF65-F5344CB8AC3E}">
        <p14:creationId xmlns:p14="http://schemas.microsoft.com/office/powerpoint/2010/main" val="42159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Dr. Zachary Lerner</a:t>
            </a:r>
          </a:p>
          <a:p>
            <a:r>
              <a:rPr lang="en-US" sz="2800" dirty="0" smtClean="0"/>
              <a:t>The NASA Space Grant Internship Program</a:t>
            </a:r>
          </a:p>
          <a:p>
            <a:r>
              <a:rPr lang="en-US" sz="2800" dirty="0" smtClean="0"/>
              <a:t>Northern Arizona University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3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[1]	A. J. Young and Daniel P. Ferris. (2017, February). “State of the Art and Future Directions for Lower Limb Robotic 	Exoskeletons”. [Online]. 25 (2), pp. 171-182. Available: 	</a:t>
            </a:r>
            <a:r>
              <a:rPr lang="en-US" dirty="0" smtClean="0">
                <a:hlinkClick r:id="rId2"/>
              </a:rPr>
              <a:t>“http://ieeexplore.ieee.org/stamp/</a:t>
            </a:r>
            <a:r>
              <a:rPr lang="en-US" dirty="0" err="1" smtClean="0">
                <a:hlinkClick r:id="rId2"/>
              </a:rPr>
              <a:t>stamp.jsp?tp</a:t>
            </a:r>
            <a:r>
              <a:rPr lang="en-US" dirty="0" smtClean="0">
                <a:hlinkClick r:id="rId2"/>
              </a:rPr>
              <a:t>=&amp;</a:t>
            </a:r>
            <a:r>
              <a:rPr lang="en-US" dirty="0" err="1" smtClean="0">
                <a:hlinkClick r:id="rId2"/>
              </a:rPr>
              <a:t>arnumber</a:t>
            </a:r>
            <a:r>
              <a:rPr lang="en-US" dirty="0" smtClean="0">
                <a:hlinkClick r:id="rId2"/>
              </a:rPr>
              <a:t>=7393837</a:t>
            </a:r>
            <a:r>
              <a:rPr lang="en-US" dirty="0" smtClean="0"/>
              <a:t> [March 3, 2018].</a:t>
            </a:r>
          </a:p>
          <a:p>
            <a:pPr marL="0" indent="0">
              <a:buNone/>
            </a:pPr>
            <a:r>
              <a:rPr lang="en-US" dirty="0" smtClean="0"/>
              <a:t>[2]	D. </a:t>
            </a:r>
            <a:r>
              <a:rPr lang="en-US" dirty="0" err="1" smtClean="0"/>
              <a:t>Prindle</a:t>
            </a:r>
            <a:r>
              <a:rPr lang="en-US" dirty="0" smtClean="0"/>
              <a:t>. “Without using any power, this leg-mounted exoskeleton makes walking more efficient.” Internet: 	</a:t>
            </a:r>
            <a:r>
              <a:rPr lang="en-US" dirty="0" smtClean="0">
                <a:hlinkClick r:id="rId3"/>
              </a:rPr>
              <a:t>https://www.digitaltrends.com/cool-tech/leg-mounted-exoskeleton/</a:t>
            </a:r>
            <a:r>
              <a:rPr lang="en-US" dirty="0" smtClean="0"/>
              <a:t> , April 3, 2015 [March 2, 2018].</a:t>
            </a:r>
          </a:p>
          <a:p>
            <a:pPr marL="0" indent="0">
              <a:buNone/>
            </a:pPr>
            <a:r>
              <a:rPr lang="en-US" dirty="0" smtClean="0"/>
              <a:t>[3]	RBR Staff. “Exoskeleton Startup Cyberdyne Surges in Trading Debut.” Internet: </a:t>
            </a:r>
            <a:r>
              <a:rPr lang="en-US" dirty="0" smtClean="0">
                <a:hlinkClick r:id="rId4"/>
              </a:rPr>
              <a:t>https://www.roboticsbusinessreview.com/health-</a:t>
            </a:r>
            <a:r>
              <a:rPr lang="en-US" dirty="0" smtClean="0"/>
              <a:t>	</a:t>
            </a:r>
            <a:r>
              <a:rPr lang="en-US" dirty="0" smtClean="0">
                <a:hlinkClick r:id="rId5"/>
              </a:rPr>
              <a:t>medical/</a:t>
            </a:r>
            <a:r>
              <a:rPr lang="en-US" dirty="0" err="1" smtClean="0">
                <a:hlinkClick r:id="rId5"/>
              </a:rPr>
              <a:t>exoskeleton_startup_cyberdyne_surges_in_trading_debut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	March 26, 2014 [March 5, 2018].</a:t>
            </a:r>
          </a:p>
          <a:p>
            <a:pPr marL="0" indent="0">
              <a:buNone/>
            </a:pPr>
            <a:r>
              <a:rPr lang="en-US" dirty="0" smtClean="0"/>
              <a:t>[4]	L. Hall. “NASA's Ironman-Like Exoskeleton Could Give Astronauts, Paraplegics Improved Mobility and Strength.” 	</a:t>
            </a:r>
            <a:r>
              <a:rPr lang="en-US" dirty="0" smtClean="0">
                <a:hlinkClick r:id="rId6"/>
              </a:rPr>
              <a:t>https://www.nasa.gov/offices/oct/home/feature_exoskeleton.html</a:t>
            </a:r>
            <a:r>
              <a:rPr lang="en-US" dirty="0" smtClean="0"/>
              <a:t>, Aug. 7, 2017 [March 2, 2018]. </a:t>
            </a:r>
          </a:p>
          <a:p>
            <a:pPr marL="0" indent="0">
              <a:buNone/>
            </a:pPr>
            <a:r>
              <a:rPr lang="en-US" dirty="0" smtClean="0"/>
              <a:t>[5]	Z. F. Lerner et al. (2017, June). “A Robotic Exoskeleton for Treatment Of Crouch Gait in Children With Cerebral Palsy: Design and I	initial Application”. [Online]. 25(6), pp. 650-659. Available: 	</a:t>
            </a:r>
            <a:r>
              <a:rPr lang="en-US" dirty="0" smtClean="0">
                <a:hlinkClick r:id="rId7"/>
              </a:rPr>
              <a:t>https://drive.google.com/file/d/0B5Yp2M3LufwGWHFJNDZfTUZQSDQ/view</a:t>
            </a:r>
            <a:r>
              <a:rPr lang="en-US" dirty="0" smtClean="0"/>
              <a:t> [October 9, 2017].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287" y="2259006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040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9854" y="2097088"/>
            <a:ext cx="4685311" cy="29900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34976" y="5087144"/>
            <a:ext cx="40401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https://drive.google.com/file/d/0B5Yp2M3LufwGWHFJNDZfTUZQSDQ/view</a:t>
            </a:r>
          </a:p>
        </p:txBody>
      </p:sp>
    </p:spTree>
    <p:extLst>
      <p:ext uri="{BB962C8B-B14F-4D97-AF65-F5344CB8AC3E}">
        <p14:creationId xmlns:p14="http://schemas.microsoft.com/office/powerpoint/2010/main" val="12066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8718" y="1482261"/>
            <a:ext cx="4751388" cy="43668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29917" y="5849144"/>
            <a:ext cx="40401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https://drive.google.com/file/d/0B5Yp2M3LufwGWHFJNDZfTUZQSDQ/view</a:t>
            </a:r>
          </a:p>
        </p:txBody>
      </p:sp>
    </p:spTree>
    <p:extLst>
      <p:ext uri="{BB962C8B-B14F-4D97-AF65-F5344CB8AC3E}">
        <p14:creationId xmlns:p14="http://schemas.microsoft.com/office/powerpoint/2010/main" val="23380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2954" y="1190625"/>
            <a:ext cx="5702915" cy="46728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06401" y="5863432"/>
            <a:ext cx="40401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https://drive.google.com/file/d/0B5Yp2M3LufwGWHFJNDZfTUZQSDQ/view</a:t>
            </a:r>
          </a:p>
        </p:txBody>
      </p:sp>
    </p:spTree>
    <p:extLst>
      <p:ext uri="{BB962C8B-B14F-4D97-AF65-F5344CB8AC3E}">
        <p14:creationId xmlns:p14="http://schemas.microsoft.com/office/powerpoint/2010/main" val="1915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30104"/>
            <a:ext cx="9906000" cy="1477961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075508" y="2097087"/>
            <a:ext cx="4878391" cy="4278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Wearable </a:t>
            </a:r>
            <a:r>
              <a:rPr lang="en-US" sz="2800" dirty="0"/>
              <a:t>robotic exoskeletons augment human joint </a:t>
            </a:r>
            <a:r>
              <a:rPr lang="en-US" sz="2800" dirty="0" smtClean="0"/>
              <a:t>motion</a:t>
            </a:r>
          </a:p>
          <a:p>
            <a:r>
              <a:rPr lang="en-US" sz="2800" dirty="0" smtClean="0"/>
              <a:t>Exoskeletons can be passive or active</a:t>
            </a:r>
            <a:endParaRPr lang="en-US" sz="2800" dirty="0"/>
          </a:p>
          <a:p>
            <a:r>
              <a:rPr lang="en-US" sz="2800" dirty="0" smtClean="0"/>
              <a:t>Can be single or multiple joint systems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1034" name="Picture 10" descr="Image result for cr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1" y="1240992"/>
            <a:ext cx="2791641" cy="139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yberdyne exoskeleto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963" y="2108065"/>
            <a:ext cx="2717800" cy="271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reg Sawicki ankle ex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48" y="4359146"/>
            <a:ext cx="2763759" cy="1843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36495" y="2630677"/>
            <a:ext cx="24039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https://www.nwf.org/Educational-Resources/Wildlife-Guide/Invertebrates/Blue-Crab</a:t>
            </a:r>
          </a:p>
        </p:txBody>
      </p:sp>
      <p:sp>
        <p:nvSpPr>
          <p:cNvPr id="4" name="Rectangle 3"/>
          <p:cNvSpPr/>
          <p:nvPr/>
        </p:nvSpPr>
        <p:spPr>
          <a:xfrm>
            <a:off x="6231048" y="6215780"/>
            <a:ext cx="285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https://newatlas.com/unpowered-ankle-exoskeleton-walking-efficiency/36847</a:t>
            </a:r>
            <a:r>
              <a:rPr lang="en-US" sz="800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8849" y="4825865"/>
            <a:ext cx="2449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https://www.roboticsbusinessreview.com/health-medical/exoskeleton_startup_cyberdyne_surges_in_trading_debut</a:t>
            </a:r>
          </a:p>
        </p:txBody>
      </p:sp>
    </p:spTree>
    <p:extLst>
      <p:ext uri="{BB962C8B-B14F-4D97-AF65-F5344CB8AC3E}">
        <p14:creationId xmlns:p14="http://schemas.microsoft.com/office/powerpoint/2010/main" val="406005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223" y="1922915"/>
            <a:ext cx="9905999" cy="4425634"/>
          </a:xfrm>
        </p:spPr>
        <p:txBody>
          <a:bodyPr>
            <a:noAutofit/>
          </a:bodyPr>
          <a:lstStyle/>
          <a:p>
            <a:r>
              <a:rPr lang="en-US" sz="2800" dirty="0" smtClean="0"/>
              <a:t>Applications:</a:t>
            </a:r>
            <a:endParaRPr lang="en-US" sz="2800" dirty="0"/>
          </a:p>
          <a:p>
            <a:pPr lvl="1"/>
            <a:r>
              <a:rPr lang="en-US" sz="2800" dirty="0" smtClean="0"/>
              <a:t>Work environments</a:t>
            </a:r>
            <a:endParaRPr lang="en-US" sz="2800" dirty="0"/>
          </a:p>
          <a:p>
            <a:pPr lvl="1"/>
            <a:r>
              <a:rPr lang="en-US" sz="2800" dirty="0" smtClean="0"/>
              <a:t>Military use</a:t>
            </a:r>
            <a:endParaRPr lang="en-US" sz="2800" dirty="0"/>
          </a:p>
          <a:p>
            <a:pPr lvl="1"/>
            <a:r>
              <a:rPr lang="en-US" sz="2800" dirty="0" smtClean="0"/>
              <a:t>Restoring loss of mobility</a:t>
            </a:r>
          </a:p>
          <a:p>
            <a:pPr lvl="1"/>
            <a:r>
              <a:rPr lang="en-US" sz="2800" dirty="0" smtClean="0"/>
              <a:t>Space environments </a:t>
            </a:r>
            <a:endParaRPr lang="en-US" sz="2800" dirty="0"/>
          </a:p>
          <a:p>
            <a:pPr lvl="1"/>
            <a:r>
              <a:rPr lang="en-US" sz="2800" dirty="0" smtClean="0"/>
              <a:t>Physical Therapy</a:t>
            </a:r>
            <a:endParaRPr lang="en-US" sz="2800" dirty="0"/>
          </a:p>
        </p:txBody>
      </p:sp>
      <p:pic>
        <p:nvPicPr>
          <p:cNvPr id="2052" name="Picture 4" descr="Image result for X1 exoskelet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1" r="28806"/>
          <a:stretch/>
        </p:blipFill>
        <p:spPr bwMode="auto">
          <a:xfrm>
            <a:off x="6740385" y="3155040"/>
            <a:ext cx="1952368" cy="2606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FORTIS exoskele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37" y="707192"/>
            <a:ext cx="3502557" cy="1933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xoskelet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6" r="29920"/>
          <a:stretch/>
        </p:blipFill>
        <p:spPr bwMode="auto">
          <a:xfrm>
            <a:off x="9107309" y="2949370"/>
            <a:ext cx="2199503" cy="3017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07309" y="5937128"/>
            <a:ext cx="23154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https://gizmodo.com/i-understand-this-is-an-early-version-but-i-can-see-one-1756999672</a:t>
            </a:r>
          </a:p>
        </p:txBody>
      </p:sp>
      <p:sp>
        <p:nvSpPr>
          <p:cNvPr id="5" name="Rectangle 4"/>
          <p:cNvSpPr/>
          <p:nvPr/>
        </p:nvSpPr>
        <p:spPr>
          <a:xfrm>
            <a:off x="6624417" y="5732159"/>
            <a:ext cx="21843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https://www.nasa.gov/offices/oct/home/feature_exoskeleton.html</a:t>
            </a:r>
          </a:p>
        </p:txBody>
      </p:sp>
      <p:sp>
        <p:nvSpPr>
          <p:cNvPr id="6" name="Rectangle 5"/>
          <p:cNvSpPr/>
          <p:nvPr/>
        </p:nvSpPr>
        <p:spPr>
          <a:xfrm>
            <a:off x="7299790" y="2610816"/>
            <a:ext cx="36150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https://www.extremetech.com/extreme/191959-the-fortis-exoskeleton-let-you-lift-heavy-tools-indefinitely-and-its-unpowered</a:t>
            </a:r>
          </a:p>
        </p:txBody>
      </p:sp>
    </p:spTree>
    <p:extLst>
      <p:ext uri="{BB962C8B-B14F-4D97-AF65-F5344CB8AC3E}">
        <p14:creationId xmlns:p14="http://schemas.microsoft.com/office/powerpoint/2010/main" val="37411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Focus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8274" y="1867988"/>
            <a:ext cx="6436451" cy="385653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w Cen MT (Body)"/>
              </a:rPr>
              <a:t>Cerebral palsy </a:t>
            </a:r>
            <a:endParaRPr lang="en-US" dirty="0">
              <a:latin typeface="Tw Cen MT (Body)"/>
            </a:endParaRPr>
          </a:p>
          <a:p>
            <a:pPr lvl="1"/>
            <a:r>
              <a:rPr lang="en-US" sz="2400" dirty="0">
                <a:latin typeface="Tw Cen MT (Body)"/>
              </a:rPr>
              <a:t>O</a:t>
            </a:r>
            <a:r>
              <a:rPr lang="en-US" sz="2400" dirty="0" smtClean="0">
                <a:latin typeface="Tw Cen MT (Body)"/>
              </a:rPr>
              <a:t>ften </a:t>
            </a:r>
            <a:r>
              <a:rPr lang="en-US" sz="2400" dirty="0">
                <a:latin typeface="Tw Cen MT (Body)"/>
              </a:rPr>
              <a:t>results in motor </a:t>
            </a:r>
            <a:r>
              <a:rPr lang="en-US" sz="2400" dirty="0" smtClean="0">
                <a:latin typeface="Tw Cen MT (Body)"/>
              </a:rPr>
              <a:t>impairments</a:t>
            </a:r>
          </a:p>
          <a:p>
            <a:pPr lvl="1"/>
            <a:r>
              <a:rPr lang="en-US" sz="2400" dirty="0" smtClean="0">
                <a:latin typeface="Tw Cen MT (Body)"/>
              </a:rPr>
              <a:t>Reduce </a:t>
            </a:r>
            <a:r>
              <a:rPr lang="en-US" sz="2400" dirty="0">
                <a:latin typeface="Tw Cen MT (Body)"/>
              </a:rPr>
              <a:t>mobility and stability </a:t>
            </a:r>
            <a:endParaRPr lang="en-US" sz="2400" dirty="0" smtClean="0">
              <a:latin typeface="Tw Cen MT (Body)"/>
            </a:endParaRPr>
          </a:p>
          <a:p>
            <a:pPr lvl="1"/>
            <a:r>
              <a:rPr lang="en-US" sz="2400" dirty="0" smtClean="0">
                <a:latin typeface="Tw Cen MT (Body)"/>
              </a:rPr>
              <a:t>Increase </a:t>
            </a:r>
            <a:r>
              <a:rPr lang="en-US" sz="2400" dirty="0">
                <a:latin typeface="Tw Cen MT (Body)"/>
              </a:rPr>
              <a:t>the energy cost of </a:t>
            </a:r>
            <a:r>
              <a:rPr lang="en-US" sz="2400" dirty="0" smtClean="0">
                <a:latin typeface="Tw Cen MT (Body)"/>
              </a:rPr>
              <a:t>transport</a:t>
            </a:r>
          </a:p>
          <a:p>
            <a:r>
              <a:rPr lang="en-US" dirty="0" smtClean="0">
                <a:latin typeface="Tw Cen MT (Body)"/>
              </a:rPr>
              <a:t>Crouch gait</a:t>
            </a:r>
          </a:p>
          <a:p>
            <a:pPr lvl="1"/>
            <a:r>
              <a:rPr lang="en-US" sz="2400" dirty="0" smtClean="0">
                <a:latin typeface="Tw Cen MT (Body)"/>
              </a:rPr>
              <a:t>Excessive knee flexion </a:t>
            </a:r>
          </a:p>
          <a:p>
            <a:pPr lvl="1"/>
            <a:r>
              <a:rPr lang="en-US" sz="2400" dirty="0" smtClean="0">
                <a:latin typeface="Tw Cen MT (Body)"/>
              </a:rPr>
              <a:t>Can lead to knee pain and degradation</a:t>
            </a:r>
          </a:p>
        </p:txBody>
      </p:sp>
      <p:pic>
        <p:nvPicPr>
          <p:cNvPr id="1026" name="Picture 2" descr="Image result for crouch gait cerebral pals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/>
          <a:stretch/>
        </p:blipFill>
        <p:spPr bwMode="auto">
          <a:xfrm>
            <a:off x="7543800" y="1553663"/>
            <a:ext cx="3409949" cy="379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710487" y="5344747"/>
            <a:ext cx="30765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https://jamanetwork.com/journals/jamaneurology/fullarticle/1151825</a:t>
            </a:r>
          </a:p>
        </p:txBody>
      </p:sp>
    </p:spTree>
    <p:extLst>
      <p:ext uri="{BB962C8B-B14F-4D97-AF65-F5344CB8AC3E}">
        <p14:creationId xmlns:p14="http://schemas.microsoft.com/office/powerpoint/2010/main" val="12205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Focus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8274" y="1867988"/>
            <a:ext cx="6436451" cy="385653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w Cen MT (Body)"/>
              </a:rPr>
              <a:t>Cerebral palsy </a:t>
            </a:r>
            <a:endParaRPr lang="en-US" dirty="0">
              <a:latin typeface="Tw Cen MT (Body)"/>
            </a:endParaRPr>
          </a:p>
          <a:p>
            <a:pPr lvl="1"/>
            <a:r>
              <a:rPr lang="en-US" sz="2400" dirty="0">
                <a:latin typeface="Tw Cen MT (Body)"/>
              </a:rPr>
              <a:t>O</a:t>
            </a:r>
            <a:r>
              <a:rPr lang="en-US" sz="2400" dirty="0" smtClean="0">
                <a:latin typeface="Tw Cen MT (Body)"/>
              </a:rPr>
              <a:t>ften </a:t>
            </a:r>
            <a:r>
              <a:rPr lang="en-US" sz="2400" dirty="0">
                <a:latin typeface="Tw Cen MT (Body)"/>
              </a:rPr>
              <a:t>results in motor </a:t>
            </a:r>
            <a:r>
              <a:rPr lang="en-US" sz="2400" dirty="0" smtClean="0">
                <a:latin typeface="Tw Cen MT (Body)"/>
              </a:rPr>
              <a:t>impairments</a:t>
            </a:r>
          </a:p>
          <a:p>
            <a:pPr lvl="1"/>
            <a:r>
              <a:rPr lang="en-US" sz="2400" dirty="0" smtClean="0">
                <a:latin typeface="Tw Cen MT (Body)"/>
              </a:rPr>
              <a:t>Reduce </a:t>
            </a:r>
            <a:r>
              <a:rPr lang="en-US" sz="2400" dirty="0">
                <a:latin typeface="Tw Cen MT (Body)"/>
              </a:rPr>
              <a:t>mobility and stability </a:t>
            </a:r>
            <a:endParaRPr lang="en-US" sz="2400" dirty="0" smtClean="0">
              <a:latin typeface="Tw Cen MT (Body)"/>
            </a:endParaRPr>
          </a:p>
          <a:p>
            <a:pPr lvl="1"/>
            <a:r>
              <a:rPr lang="en-US" sz="2400" dirty="0" smtClean="0">
                <a:latin typeface="Tw Cen MT (Body)"/>
              </a:rPr>
              <a:t>Increase </a:t>
            </a:r>
            <a:r>
              <a:rPr lang="en-US" sz="2400" dirty="0">
                <a:latin typeface="Tw Cen MT (Body)"/>
              </a:rPr>
              <a:t>the energy cost of </a:t>
            </a:r>
            <a:r>
              <a:rPr lang="en-US" sz="2400" dirty="0" smtClean="0">
                <a:latin typeface="Tw Cen MT (Body)"/>
              </a:rPr>
              <a:t>transport</a:t>
            </a:r>
          </a:p>
          <a:p>
            <a:r>
              <a:rPr lang="en-US" dirty="0" smtClean="0">
                <a:latin typeface="Tw Cen MT (Body)"/>
              </a:rPr>
              <a:t>Crouch gait</a:t>
            </a:r>
          </a:p>
          <a:p>
            <a:pPr lvl="1"/>
            <a:r>
              <a:rPr lang="en-US" sz="2400" dirty="0" smtClean="0">
                <a:latin typeface="Tw Cen MT (Body)"/>
              </a:rPr>
              <a:t>Excessive knee flexion </a:t>
            </a:r>
          </a:p>
          <a:p>
            <a:pPr lvl="1"/>
            <a:r>
              <a:rPr lang="en-US" sz="2400" dirty="0" smtClean="0">
                <a:latin typeface="Tw Cen MT (Body)"/>
              </a:rPr>
              <a:t>Can lead to knee pain and degradation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484311" y="5724525"/>
            <a:ext cx="9563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w Cen MT (Body)"/>
              </a:rPr>
              <a:t>Need a way to extend the knee during walking</a:t>
            </a:r>
          </a:p>
        </p:txBody>
      </p:sp>
      <p:pic>
        <p:nvPicPr>
          <p:cNvPr id="8" name="Picture 2" descr="Image result for crouch gait cerebral pals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/>
          <a:stretch/>
        </p:blipFill>
        <p:spPr bwMode="auto">
          <a:xfrm>
            <a:off x="7543800" y="1553663"/>
            <a:ext cx="3409949" cy="379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710487" y="5344747"/>
            <a:ext cx="30765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https://jamanetwork.com/journals/jamaneurology/fullarticle/1151825</a:t>
            </a:r>
          </a:p>
        </p:txBody>
      </p:sp>
    </p:spTree>
    <p:extLst>
      <p:ext uri="{BB962C8B-B14F-4D97-AF65-F5344CB8AC3E}">
        <p14:creationId xmlns:p14="http://schemas.microsoft.com/office/powerpoint/2010/main" val="29505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7159" y="1885950"/>
            <a:ext cx="8307391" cy="42386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provide </a:t>
            </a:r>
            <a:r>
              <a:rPr lang="en-US" sz="2800" dirty="0"/>
              <a:t>resistance/assistance about the knee </a:t>
            </a:r>
            <a:r>
              <a:rPr lang="en-US" sz="2800" dirty="0" smtClean="0"/>
              <a:t>joint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To design</a:t>
            </a:r>
            <a:r>
              <a:rPr lang="en-US" sz="2800" dirty="0"/>
              <a:t>, build, assemble, and test a knee exoskeleton:</a:t>
            </a:r>
          </a:p>
          <a:p>
            <a:pPr lvl="1"/>
            <a:r>
              <a:rPr lang="en-US" sz="2800" dirty="0"/>
              <a:t>Compact/light weight</a:t>
            </a:r>
          </a:p>
          <a:p>
            <a:pPr lvl="1"/>
            <a:r>
              <a:rPr lang="en-US" sz="2800" dirty="0"/>
              <a:t>Incorporate </a:t>
            </a:r>
            <a:r>
              <a:rPr lang="en-US" sz="2800" dirty="0" smtClean="0"/>
              <a:t>sensor to retrieve knee flexion</a:t>
            </a:r>
            <a:endParaRPr lang="en-US" sz="2800" dirty="0"/>
          </a:p>
          <a:p>
            <a:pPr lvl="1"/>
            <a:r>
              <a:rPr lang="en-US" sz="2800" dirty="0" smtClean="0"/>
              <a:t>Customizable </a:t>
            </a:r>
            <a:r>
              <a:rPr lang="en-US" sz="2800" dirty="0"/>
              <a:t>orthotics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9918" y="2097088"/>
            <a:ext cx="4878389" cy="3541714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SolidWorks</a:t>
            </a:r>
            <a:endParaRPr lang="en-US" sz="2800" dirty="0" smtClean="0"/>
          </a:p>
          <a:p>
            <a:r>
              <a:rPr lang="en-US" sz="2800" dirty="0" smtClean="0"/>
              <a:t>Rapid prototyping using 3D printing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4" descr="https://lh3.googleusercontent.com/3vLaNUuTeVgcElTEsgxzcy6956B9GxLzJ_FUFEXhHpr9YG7xJWb9EmMNQ-A9PPtfu3Bh9aC9bXWwKOYGspKRhz6E1gkDcfhO_4mTtzSBnBjVrVtNs_7kNqvacS-HkHmhZpYQ6msVMcIC_8DcUSaKss6hg7W_LVNOYu9-QQ9je42pfxyh5eYkHZf_AMKM1BXClpTBSIq0AiwrG3_cf1bE39NzJnAdu9R6kOdjbKs9diYZm733o8SWBDdlhu1LHCpSkAXUiEosa0EzThe5TRnSq-VoOk9a9aFJxIvIvLxQKPIo26OPJt_s_pJPKE4GVfjyJ58x5uu4CXDnlI3d354eakcRdf9YHc6kyTD47t6NqVv-b1E-M-t-zhM7vrGfdwMPUQPZWOFfd8DeckWDWM_C2R0qBE82O_MpdUWTgYiMODezwWTpfjGHuFu2Ln3w0quMZ0CAQC9r6akyNNVIavc7WMhYjRqm4SI_41jOiqclZvec9X9G2nan_gKCxEen_Ve-JW8h2HJKV2zbcccflvSp6dEKAsYfqALaX_ZSFTA-XOc6YhrKpuHYS3GFqC-bRo79hpWgqxqUeuGcE2ynq7CJROJ4av1tHJUKneQ5lEU=w1750-h984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0" r="15204"/>
          <a:stretch/>
        </p:blipFill>
        <p:spPr bwMode="auto">
          <a:xfrm>
            <a:off x="6938423" y="3631450"/>
            <a:ext cx="3486076" cy="2942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3789"/>
          <a:stretch/>
        </p:blipFill>
        <p:spPr>
          <a:xfrm>
            <a:off x="6121909" y="694468"/>
            <a:ext cx="5119104" cy="277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/>
          <a:stretch/>
        </p:blipFill>
        <p:spPr>
          <a:xfrm>
            <a:off x="2168032" y="4222635"/>
            <a:ext cx="2206318" cy="20241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3485" y="6341183"/>
            <a:ext cx="226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Lulzbot</a:t>
            </a:r>
            <a:r>
              <a:rPr lang="en-US" dirty="0" smtClean="0"/>
              <a:t> Mini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Other prototyping methods</a:t>
            </a:r>
          </a:p>
          <a:p>
            <a:r>
              <a:rPr lang="en-US" sz="2800" dirty="0"/>
              <a:t>Tested using </a:t>
            </a:r>
            <a:r>
              <a:rPr lang="en-US" sz="2800" dirty="0" err="1"/>
              <a:t>Vicon</a:t>
            </a:r>
            <a:r>
              <a:rPr lang="en-US" sz="2800" dirty="0"/>
              <a:t> motion capture system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s://lh3.googleusercontent.com/qBLWcoZprrXniWFUA2VK9Yi_77B64ta0NPXfR1JFeRdReUK59ccSGwpPai3oQBmAJnXU_4DYkQYSVs6FWXh8Ap3N_7eAEG2oFnarVslvKHiU090tXHyDxagj5nAb3PqpWJ0d2BzkONUl3mtKnmedPXwgxV_4XRShtUr7B5Fta5eQL_htRbouNLbW7WeH4_D6Y6QDDYMoZ4g5MQhCn7J09fQPH5TvU0itd2S3Vzbi8sjfuulzm-AsqfXaGIjhOG1Gvduiah_YEZCYdonMb4NRxqrU5yU5nW26DjgmWlMqGzW3GHdBkidAcCegNhaFyRfQmyM-NXXFXyaKUTiC3bB93BoiGD60krVB_xIQXHWOwLi6Os64YK79RfmTWDwwZVlik2Er-Wm__Hmd-1sWsJKmjsRok3pb-KLdw6IwPDF62bRfyfDhlnFzaj0bYgsXY4g_-qzVGPLxRb2TJk3Aot1pWPPX3mPxVm5XOrJ2vYqd9Js2xsWtz5UrB9saM1ZHr9xuCar14T2ik6vCHBu1RxYzAu32sJZxrbvZ2e2OUgp71-kk07DpTPya8KPmzBNOe9gjsBCsgbHW0aiXzCfbNwXI0befFh2wQZoan-TuDxk=w1750-h984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4573" r="953" b="5663"/>
          <a:stretch/>
        </p:blipFill>
        <p:spPr bwMode="auto">
          <a:xfrm>
            <a:off x="5333009" y="3423601"/>
            <a:ext cx="5781077" cy="3115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C6aXzvezFk5rSasoInFiAtkOaIqDcSJ7b5cckv71IK_fTPO-MOD3HaRit-gC2p8vs92G6LXUUD2tZvkDapGpQrTV_xZwUKcSaiM033qPj9EzD2dpf_CzWxlDUK4UAMvk2-Oanv3YGobBYTDK6-R_HwM2G7RY_hknrRJzv_nx6NYolNsqyrDJhOW5PIyqqPXMPzRmBLvA0lNpTKZEv4oBuyGjIGmfc5N7GvIGkSqpL27EfNBMuSJ-vlpq9lK7am0unebnURzuykTbsq-9RYD85kbsQbLBflrKbrzZ1Rz3yKjMEDhCoej8uHU7eksk3woicKiY8i_VpB9yDKJrofne9MYQS8lz4ftnea8kTn30oFru4J2W64B7s-P6CdxRORSPSb0qnGChAi1QxI9eHj-QcXQWHOj5Nrvq-fr_TDswkHtxXYcWfVQgtqWUfvwUXFm4XdeFCQ3a_-8xJbKj5GUmchI-S_kbquV9VHAVs2ijXlbwTP_rwXdM_-1OttRXpoAkq0urIAm9x1QTw9_ahPbzRHNgpMYfDzAtr3OwMA-Ko0_oDlvKjzay79lJYT8vLath6Fl3kaO8mRxjigVC88h9QZRAFHO7DWL1WMQXQ9w=w1750-h984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058" y="797514"/>
            <a:ext cx="4352042" cy="2447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Fully functioning exoskeleton</a:t>
            </a:r>
          </a:p>
          <a:p>
            <a:r>
              <a:rPr lang="en-US" sz="2800" dirty="0" smtClean="0"/>
              <a:t>Lighter and more compact</a:t>
            </a:r>
          </a:p>
          <a:p>
            <a:r>
              <a:rPr lang="en-US" sz="2800" dirty="0" smtClean="0"/>
              <a:t>Testing proved that the system functions as intended </a:t>
            </a:r>
          </a:p>
          <a:p>
            <a:endParaRPr lang="en-US" dirty="0"/>
          </a:p>
        </p:txBody>
      </p:sp>
      <p:pic>
        <p:nvPicPr>
          <p:cNvPr id="5" name="Picture 6" descr="https://lh3.googleusercontent.com/qeoWuLrZi-ssLKUDgGKowWoNZiu3FKYjdCVWoC3eHq39X6MIR1goOxEnWD4uuEWdeCuigMcLBpfoEExkzYplKT7OqbAnlXYMHP6yL2tYXgpNboTSegwev8Kl9ub3Lr-seEEL-D1Em1CloHOyEuLsdXMSdTPt0Z9lkLq9oYgp3BlWbxpRKnp0DFJ9K35dF02TIR5uH5EBx3DxWYmGqtpTtvzgV9E5EcXsreUuEx8Qt6AqkIe-UbH4SuYDKrad9crfuDsgbCWj7WOAilyTrdzjn5Zf4AM8supejeqH3fGMKmb1JvhW5rt9sCmLz6kCa-6t4U90LnM1qL8Hiy1vZ0xxqduS2-DWHVUQfkHSuA0iC7XWanCNZO6HJvA05UWm-ZviKzRUPNXnRpnp__Bh8PT71qLWxfOo2YWx_wTvNHdVPZqv5Pt194j2KjaBlMRtOOs9-QHdDvrN90s4coIs2mQgWFm64ebToI6-yGcXTCAP2v4QXdG1j8A6dIa5ZCv7N8xvRyOpE5NRN83gas1RAjqxoJR754ymvltZDfZC9gMQONujgnPPGsJBpF3K3pOUZF_2d6V6HBNnk1-Vr4ZsE49dvKYRiAeHqy2aIqvMAOo=w554-h984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9879" r="13227" b="14364"/>
          <a:stretch/>
        </p:blipFill>
        <p:spPr bwMode="auto">
          <a:xfrm>
            <a:off x="9088017" y="1343608"/>
            <a:ext cx="2314056" cy="4037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1839443"/>
            <a:ext cx="2656284" cy="3541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19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7978</TotalTime>
  <Words>298</Words>
  <Application>Microsoft Office PowerPoint</Application>
  <PresentationFormat>Widescreen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Trebuchet MS</vt:lpstr>
      <vt:lpstr>Tw Cen MT</vt:lpstr>
      <vt:lpstr>Tw Cen MT (Body)</vt:lpstr>
      <vt:lpstr>Circuit</vt:lpstr>
      <vt:lpstr>Design and Fabrication of a Robotic Knee Exoskeleton</vt:lpstr>
      <vt:lpstr>Introduction</vt:lpstr>
      <vt:lpstr>Introduction</vt:lpstr>
      <vt:lpstr>Project Focus </vt:lpstr>
      <vt:lpstr>Project Focus </vt:lpstr>
      <vt:lpstr>Project Goals </vt:lpstr>
      <vt:lpstr>Methods</vt:lpstr>
      <vt:lpstr>Methods</vt:lpstr>
      <vt:lpstr>Results</vt:lpstr>
      <vt:lpstr>Results</vt:lpstr>
      <vt:lpstr>Conclusion</vt:lpstr>
      <vt:lpstr>Acknowledgments</vt:lpstr>
      <vt:lpstr>References</vt:lpstr>
      <vt:lpstr>Questions?</vt:lpstr>
      <vt:lpstr>PowerPoint Presentation</vt:lpstr>
      <vt:lpstr>PowerPoint Presentation</vt:lpstr>
      <vt:lpstr>PowerPoint Presentation</vt:lpstr>
    </vt:vector>
  </TitlesOfParts>
  <Company>Northern Arizona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Knee Exoskeleton</dc:title>
  <dc:creator>Hannah Joy Rentschler</dc:creator>
  <cp:lastModifiedBy>Theresa C. Hentz</cp:lastModifiedBy>
  <cp:revision>75</cp:revision>
  <dcterms:created xsi:type="dcterms:W3CDTF">2018-01-23T21:32:21Z</dcterms:created>
  <dcterms:modified xsi:type="dcterms:W3CDTF">2018-04-03T18:58:02Z</dcterms:modified>
</cp:coreProperties>
</file>